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9" r:id="rId7"/>
    <p:sldId id="258" r:id="rId8"/>
    <p:sldId id="265" r:id="rId9"/>
    <p:sldId id="264" r:id="rId10"/>
    <p:sldId id="268" r:id="rId11"/>
    <p:sldId id="262" r:id="rId12"/>
    <p:sldId id="267" r:id="rId13"/>
    <p:sldId id="269" r:id="rId14"/>
    <p:sldId id="270" r:id="rId15"/>
    <p:sldId id="271" r:id="rId16"/>
    <p:sldId id="272" r:id="rId17"/>
    <p:sldId id="266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3E843-6332-41A8-BF4B-561A69C38B70}" v="41" dt="2023-08-31T13:59:18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17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BEEB4-470C-8A55-7002-FCFDD1F3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0EB7A-B498-4263-B85D-A108C191F905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1D327-FE1F-9113-24F9-120B6492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514B1-2C80-C818-49BD-00AB8209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BCE5B-A960-422A-AE2D-1F7BC014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602-117A-4EE1-93A2-4D0F1761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F8801-C0DE-48E7-AB1E-C09E959F089F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D4BF-DCC7-B824-3530-B96AF682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0B50E-C778-CBEB-E481-673EADAF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FA7E0-711A-4015-9B17-88FB22C04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4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3486D-AEF1-9A52-6848-76430EC8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10821-B327-4759-B265-AC19BB6A4748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9F045-F8DB-3C68-1877-CFC0BC37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A4798-3C6F-8869-807D-27EA0F40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C383-7E94-4748-A785-CDA0AE2DB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9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9A0DC-0D32-9407-38C3-A7BDFEB8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6FE9-595F-4034-99E2-E8EF0C6FF00B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6811C-3A1B-7614-9BFD-19276B89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CDB1-1180-A2AB-3D57-B8EC1798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284D-3549-4341-A467-EDB07293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1A8DF-A7D6-C426-B9D8-982BD7F5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6DE7-FEB0-4912-B7CE-07669E13D571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5AD98-C0BD-EC3F-7BE3-1A442D01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E274D-3F19-F86A-E66A-A2462AA9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B3F9-EADD-4C92-9750-C33E58EF9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C4F1A8-018A-0009-9DBC-73221E928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12EE-98E0-4972-85BE-AC0A6762D176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8EE346-EA70-B9F6-4681-A95ACD48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E70A64-F4D8-76CF-4F86-483A5BFF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1A8E7-749D-4C70-AC24-535763584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3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7C8708-68E5-3BD5-E021-53088DAA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C4A3-DC1C-4E3E-8C15-956FFCD25994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74AF50-E34A-F0B5-9AC4-9C4B3A6C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A085B1-ACD3-24DA-3CA0-80344B76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D1F1-5EFA-479D-8E06-0671B7C7B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2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D1A007-DDA9-5EEF-28C4-FE7944C0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5E91-EFF1-49C7-BCA9-5BCDAEA14A81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55008F8-49A8-634C-6AC7-7BD4A273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9A2575-4CD1-CB02-48A4-CE810F87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E4F3E-16A9-4158-A42A-CD5A97895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6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5EE665F-72B1-E38D-556E-389D160A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2FA1A-6CC6-446E-A572-988D616A064E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977880-D7C4-ABF8-719B-811EB976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21C2B9-E427-51F6-778A-F55026B50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D82C-EDC8-4934-B933-56F08A1A7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7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D46A71-E403-0DDF-36D7-C95168DA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973E-E5C8-4075-9086-51C8B863F13F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CC5144-4540-738C-D4BF-B12628CF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29A074-CB04-4C30-50FC-FED87D60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44CF0-0E25-4025-9568-F5CF4CC9E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2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5F98F7-FCCB-A2D7-6586-F22AD246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76B6-1C7C-47B2-A634-521B85D6F8F5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E43908-E5C3-8CCB-4156-67FB1685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FB2621-B025-8EB1-5931-5950FF7E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4609-5B18-4087-B83D-8F5AA81F2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9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A9A02A8-67C4-E493-5E6E-9B14CEB44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E3DF145-5837-CD1E-A578-ECFB20A92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8B6B0-1B4E-0C0C-8394-E785B0385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71B48C-A967-4E55-894D-1DCF907459BF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29E33-EAC2-0E3F-8809-EB1D91AC3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93A8B-C60A-00B5-FFCF-128227964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814772-EEB6-4E44-B517-1AF8217DC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BDC3-2E06-7F44-63F2-62E11EE05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73125"/>
            <a:ext cx="7772400" cy="343535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bg1"/>
                </a:solidFill>
                <a:latin typeface="+mn-lt"/>
              </a:rPr>
              <a:t>How To:</a:t>
            </a:r>
            <a:br>
              <a:rPr lang="en-US" sz="8000" b="1" dirty="0">
                <a:solidFill>
                  <a:schemeClr val="bg1"/>
                </a:solidFill>
                <a:latin typeface="+mn-lt"/>
              </a:rPr>
            </a:br>
            <a:r>
              <a:rPr lang="en-US" sz="8000" b="1" dirty="0">
                <a:solidFill>
                  <a:schemeClr val="bg1"/>
                </a:solidFill>
                <a:latin typeface="+mn-lt"/>
              </a:rPr>
              <a:t>Create a Webex Meeting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9B54E-51A9-2BB4-5166-A0035DAE2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315" y="5566300"/>
            <a:ext cx="1143370" cy="679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A5E151-0C01-0DB9-5714-578BF7A1A272}"/>
              </a:ext>
            </a:extLst>
          </p:cNvPr>
          <p:cNvSpPr txBox="1"/>
          <p:nvPr/>
        </p:nvSpPr>
        <p:spPr>
          <a:xfrm>
            <a:off x="3055046" y="4289680"/>
            <a:ext cx="303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By Ben Fortner &amp; Erica Tillman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23871F-15EE-2A9E-38B9-EC0F8471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65125"/>
            <a:ext cx="5591175" cy="758825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Security Options: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3F12DCA2-057A-189D-E9CE-509496663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6693" y="1259622"/>
            <a:ext cx="4437703" cy="2496208"/>
          </a:xfrm>
        </p:spPr>
      </p:pic>
      <p:pic>
        <p:nvPicPr>
          <p:cNvPr id="11" name="Picture 10" descr="A screenshot of a chat&#10;&#10;Description automatically generated">
            <a:extLst>
              <a:ext uri="{FF2B5EF4-FFF2-40B4-BE49-F238E27FC236}">
                <a16:creationId xmlns:a16="http://schemas.microsoft.com/office/drawing/2014/main" id="{05F24B7F-E394-3B47-5832-5E1B29C68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993" y="3429000"/>
            <a:ext cx="5832231" cy="3353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746759-D6F6-927C-FABF-867E11571566}"/>
              </a:ext>
            </a:extLst>
          </p:cNvPr>
          <p:cNvSpPr txBox="1"/>
          <p:nvPr/>
        </p:nvSpPr>
        <p:spPr>
          <a:xfrm>
            <a:off x="7368467" y="1499488"/>
            <a:ext cx="1686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Here, you may choose what happens when attendees join your meeting</a:t>
            </a:r>
          </a:p>
        </p:txBody>
      </p:sp>
    </p:spTree>
    <p:extLst>
      <p:ext uri="{BB962C8B-B14F-4D97-AF65-F5344CB8AC3E}">
        <p14:creationId xmlns:p14="http://schemas.microsoft.com/office/powerpoint/2010/main" val="63467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44E748F-FACA-2F7B-065F-83FC6B49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365125"/>
            <a:ext cx="5834063" cy="758825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Advanced Options: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D64D98-70B0-DCEC-A942-B41CFA3FFF6A}"/>
              </a:ext>
            </a:extLst>
          </p:cNvPr>
          <p:cNvSpPr txBox="1"/>
          <p:nvPr/>
        </p:nvSpPr>
        <p:spPr>
          <a:xfrm>
            <a:off x="387350" y="1035117"/>
            <a:ext cx="5415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In “Advanced Options” you may choose “Automatic recording”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Automatic recording will save a recording of your meetings, and save them to your “recordings” tab in Webex, and you can export however you choose.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A477C1-2A6E-C940-25B4-D90E95BDB43C}"/>
              </a:ext>
            </a:extLst>
          </p:cNvPr>
          <p:cNvSpPr txBox="1"/>
          <p:nvPr/>
        </p:nvSpPr>
        <p:spPr>
          <a:xfrm>
            <a:off x="558858" y="5822883"/>
            <a:ext cx="566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You may also record meeting on a case-by-case basis, using the “record” feature during your meeting</a:t>
            </a:r>
          </a:p>
        </p:txBody>
      </p:sp>
      <p:pic>
        <p:nvPicPr>
          <p:cNvPr id="17" name="Content Placeholder 16" descr="A screenshot of a computer&#10;&#10;Description automatically generated">
            <a:extLst>
              <a:ext uri="{FF2B5EF4-FFF2-40B4-BE49-F238E27FC236}">
                <a16:creationId xmlns:a16="http://schemas.microsoft.com/office/drawing/2014/main" id="{B7FE6E54-8DD2-9356-340B-A1B48C996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7350" y="2496136"/>
            <a:ext cx="5030831" cy="2829843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7FAA9A-CB32-66B0-079A-9C027835F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7" y="4936167"/>
            <a:ext cx="7173326" cy="6382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00E97B-72B5-8FD8-4AD3-39CF6570F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246" y="4043469"/>
            <a:ext cx="1307501" cy="121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1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28E3C-7A74-6E21-6B9F-8EB275D6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65125"/>
            <a:ext cx="5591175" cy="758825"/>
          </a:xfrm>
        </p:spPr>
        <p:txBody>
          <a:bodyPr rtlCol="0"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Schedule Your Meeting: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D5C53D-742C-162D-2E59-511314D8A393}"/>
              </a:ext>
            </a:extLst>
          </p:cNvPr>
          <p:cNvCxnSpPr/>
          <p:nvPr/>
        </p:nvCxnSpPr>
        <p:spPr>
          <a:xfrm flipH="1">
            <a:off x="6569476" y="2707689"/>
            <a:ext cx="1376039" cy="2040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B0CBE8D4-8164-5696-813A-4593C95F1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4785" y="1678674"/>
            <a:ext cx="5661145" cy="3184394"/>
          </a:xfrm>
        </p:spPr>
      </p:pic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694122E-2D7C-79DF-11A3-92F85566D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329" y="5179326"/>
            <a:ext cx="2476846" cy="1409897"/>
          </a:xfrm>
          <a:prstGeom prst="rect">
            <a:avLst/>
          </a:prstGeom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225AAD4A-0B3E-5D18-1849-CB88D5F36890}"/>
              </a:ext>
            </a:extLst>
          </p:cNvPr>
          <p:cNvSpPr/>
          <p:nvPr/>
        </p:nvSpPr>
        <p:spPr>
          <a:xfrm>
            <a:off x="3537751" y="3899640"/>
            <a:ext cx="1376039" cy="1279533"/>
          </a:xfrm>
          <a:prstGeom prst="star5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810DAB-9E56-0326-7ECF-DB9F387CE176}"/>
              </a:ext>
            </a:extLst>
          </p:cNvPr>
          <p:cNvSpPr txBox="1"/>
          <p:nvPr/>
        </p:nvSpPr>
        <p:spPr>
          <a:xfrm>
            <a:off x="2725445" y="5495431"/>
            <a:ext cx="354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You’re almost done!</a:t>
            </a:r>
          </a:p>
        </p:txBody>
      </p:sp>
    </p:spTree>
    <p:extLst>
      <p:ext uri="{BB962C8B-B14F-4D97-AF65-F5344CB8AC3E}">
        <p14:creationId xmlns:p14="http://schemas.microsoft.com/office/powerpoint/2010/main" val="353600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DECC-7888-8402-C809-DC1944F24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132029"/>
            <a:ext cx="6823075" cy="758825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Sending Invites: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136E1DB3-B40B-9626-50EA-BD2C48919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948" y="890854"/>
            <a:ext cx="6975877" cy="392393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FA1429-F49C-93DF-5E46-FC84EB796CE0}"/>
              </a:ext>
            </a:extLst>
          </p:cNvPr>
          <p:cNvSpPr txBox="1"/>
          <p:nvPr/>
        </p:nvSpPr>
        <p:spPr>
          <a:xfrm>
            <a:off x="154205" y="5406501"/>
            <a:ext cx="6743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After clicking “Schedule”: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Your Meeting info will be displayed to you as well as sent out to your invitees.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You can add others later if you need to.</a:t>
            </a:r>
          </a:p>
          <a:p>
            <a:endParaRPr lang="en-US" dirty="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FA803C2B-6141-152D-155A-326A2874D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323" y="3218260"/>
            <a:ext cx="3259489" cy="2534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16535-78F6-0814-B88C-1F1A5FBF9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692" y="1649679"/>
            <a:ext cx="1499746" cy="1390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5D08E2-6103-4A2E-18D0-65044ADE9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13760">
            <a:off x="5001020" y="3036815"/>
            <a:ext cx="188992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76C9-F885-B9FD-D39F-2F3C557A2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2439"/>
            <a:ext cx="7772400" cy="1216564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Your Meeting Calendar: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F0B45DD-8738-DF43-B09B-4F8ACBA3F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34" y="1540137"/>
            <a:ext cx="6715958" cy="3777726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8E6A77EC-2ACF-5554-475A-D0C0256E5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817" y="3540120"/>
            <a:ext cx="2160829" cy="2766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6E1B16-4612-B95D-97A9-A4B34E802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32460"/>
            <a:ext cx="1499746" cy="1390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4AA4D6-B6FC-E985-47B8-0E61B257C224}"/>
              </a:ext>
            </a:extLst>
          </p:cNvPr>
          <p:cNvSpPr txBox="1"/>
          <p:nvPr/>
        </p:nvSpPr>
        <p:spPr>
          <a:xfrm>
            <a:off x="7119892" y="1616066"/>
            <a:ext cx="19054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Your Calendar tab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Show  your scheduled meetings.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Allow you to make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Allow you to join or start a meeting.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BED38C-CC74-4900-4CCF-3A82F3600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413405">
            <a:off x="1263545" y="3182559"/>
            <a:ext cx="1280271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5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4B1EC-BCCF-5AD9-B0D8-C94A2131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365125"/>
            <a:ext cx="6823075" cy="758825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Ways to Start a Meeting:</a:t>
            </a:r>
          </a:p>
        </p:txBody>
      </p:sp>
      <p:pic>
        <p:nvPicPr>
          <p:cNvPr id="5" name="Content Placeholder 4" descr="A screenshot of a meeting&#10;&#10;Description automatically generated">
            <a:extLst>
              <a:ext uri="{FF2B5EF4-FFF2-40B4-BE49-F238E27FC236}">
                <a16:creationId xmlns:a16="http://schemas.microsoft.com/office/drawing/2014/main" id="{C6257635-40F5-411C-962D-5B137D5F0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865" y="3160449"/>
            <a:ext cx="2553566" cy="3540295"/>
          </a:xfrm>
        </p:spPr>
      </p:pic>
      <p:pic>
        <p:nvPicPr>
          <p:cNvPr id="7" name="Picture 6" descr="A screenshot of a video chat&#10;&#10;Description automatically generated">
            <a:extLst>
              <a:ext uri="{FF2B5EF4-FFF2-40B4-BE49-F238E27FC236}">
                <a16:creationId xmlns:a16="http://schemas.microsoft.com/office/drawing/2014/main" id="{C65D2B8E-09A3-8960-7CCC-E1CEADBAD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819" y="4984784"/>
            <a:ext cx="3120858" cy="1779987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BC242B5-087F-E564-CAA2-CFEB42746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086" y="1062454"/>
            <a:ext cx="2811466" cy="2159492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FD1E893F-339A-1632-09C5-4526C1446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677" y="1933871"/>
            <a:ext cx="2712487" cy="22676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B0BAFB-B46A-7915-CCA5-E8D4E0A7EA57}"/>
              </a:ext>
            </a:extLst>
          </p:cNvPr>
          <p:cNvSpPr txBox="1"/>
          <p:nvPr/>
        </p:nvSpPr>
        <p:spPr>
          <a:xfrm>
            <a:off x="123062" y="1062454"/>
            <a:ext cx="3057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In addition to starting your Meeting in Webex, you can also begin from: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14468-A7D9-A424-5E06-EA8A9ACFFD5A}"/>
              </a:ext>
            </a:extLst>
          </p:cNvPr>
          <p:cNvSpPr txBox="1"/>
          <p:nvPr/>
        </p:nvSpPr>
        <p:spPr>
          <a:xfrm>
            <a:off x="161865" y="2372751"/>
            <a:ext cx="117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Your email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FA02AC-C505-0553-0D74-A05756F4E55F}"/>
              </a:ext>
            </a:extLst>
          </p:cNvPr>
          <p:cNvSpPr txBox="1"/>
          <p:nvPr/>
        </p:nvSpPr>
        <p:spPr>
          <a:xfrm>
            <a:off x="2671612" y="3425456"/>
            <a:ext cx="2112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Your Outlook reminder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E9F08F-DAAE-9A31-42D8-39341C2D0999}"/>
              </a:ext>
            </a:extLst>
          </p:cNvPr>
          <p:cNvSpPr txBox="1"/>
          <p:nvPr/>
        </p:nvSpPr>
        <p:spPr>
          <a:xfrm>
            <a:off x="5283355" y="4674448"/>
            <a:ext cx="123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Or even your Outlook Calendar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E561E56-6B4A-568B-0912-DFA2D19CF7C8}"/>
              </a:ext>
            </a:extLst>
          </p:cNvPr>
          <p:cNvCxnSpPr>
            <a:cxnSpLocks/>
          </p:cNvCxnSpPr>
          <p:nvPr/>
        </p:nvCxnSpPr>
        <p:spPr>
          <a:xfrm>
            <a:off x="748115" y="2722785"/>
            <a:ext cx="0" cy="49916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EF53F4C-A30E-634E-E4B1-1F696589B4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1256" y="4180691"/>
            <a:ext cx="188992" cy="5974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D08A6F-BDE0-B7DE-F049-7DA8FF4DE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5774762" y="4201510"/>
            <a:ext cx="188992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0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23871F-15EE-2A9E-38B9-EC0F8471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532" y="427269"/>
            <a:ext cx="5591175" cy="758825"/>
          </a:xfrm>
        </p:spPr>
        <p:txBody>
          <a:bodyPr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u="sng" dirty="0">
                <a:solidFill>
                  <a:srgbClr val="FFC000"/>
                </a:solidFill>
                <a:latin typeface="+mn-lt"/>
              </a:rPr>
              <a:t>THANK YOU</a:t>
            </a:r>
          </a:p>
        </p:txBody>
      </p:sp>
      <p:pic>
        <p:nvPicPr>
          <p:cNvPr id="5" name="Content Placeholder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262FD72-7FE4-22ED-0559-4F76DE6B9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19265" y="4770929"/>
            <a:ext cx="1981477" cy="190526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CC18B5-A72A-98BF-2931-FDE94FB6418B}"/>
              </a:ext>
            </a:extLst>
          </p:cNvPr>
          <p:cNvSpPr txBox="1"/>
          <p:nvPr/>
        </p:nvSpPr>
        <p:spPr>
          <a:xfrm>
            <a:off x="4074851" y="5317724"/>
            <a:ext cx="3018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More information is available on the Webex Page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4889ABC-E701-349A-1AE9-0FEE412B6E5E}"/>
              </a:ext>
            </a:extLst>
          </p:cNvPr>
          <p:cNvSpPr/>
          <p:nvPr/>
        </p:nvSpPr>
        <p:spPr>
          <a:xfrm>
            <a:off x="6919265" y="43772"/>
            <a:ext cx="1683196" cy="152581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3AF1F7-2B3E-26A3-C176-343A6D063478}"/>
              </a:ext>
            </a:extLst>
          </p:cNvPr>
          <p:cNvSpPr txBox="1"/>
          <p:nvPr/>
        </p:nvSpPr>
        <p:spPr>
          <a:xfrm>
            <a:off x="2788467" y="1793219"/>
            <a:ext cx="55911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Continuing education is a major part of academia, and we want you to succeed!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For Help by Phone:</a:t>
            </a:r>
          </a:p>
          <a:p>
            <a:r>
              <a:rPr lang="en-US" dirty="0">
                <a:solidFill>
                  <a:srgbClr val="FFC000"/>
                </a:solidFill>
              </a:rPr>
              <a:t>Hattiesburg: 601-266-4364</a:t>
            </a:r>
          </a:p>
          <a:p>
            <a:r>
              <a:rPr lang="en-US" dirty="0">
                <a:solidFill>
                  <a:srgbClr val="FFC000"/>
                </a:solidFill>
              </a:rPr>
              <a:t>Gulf Coast: 228-214-3235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For Help in Person:</a:t>
            </a:r>
          </a:p>
          <a:p>
            <a:r>
              <a:rPr lang="en-US" dirty="0">
                <a:solidFill>
                  <a:srgbClr val="FFC000"/>
                </a:solidFill>
              </a:rPr>
              <a:t>You may place a work order through the </a:t>
            </a:r>
            <a:r>
              <a:rPr lang="en-US" dirty="0" err="1">
                <a:solidFill>
                  <a:srgbClr val="FFC000"/>
                </a:solidFill>
              </a:rPr>
              <a:t>iTech</a:t>
            </a:r>
            <a:r>
              <a:rPr lang="en-US" dirty="0">
                <a:solidFill>
                  <a:srgbClr val="FFC000"/>
                </a:solidFill>
              </a:rPr>
              <a:t> Website</a:t>
            </a:r>
          </a:p>
          <a:p>
            <a:r>
              <a:rPr lang="en-US" dirty="0">
                <a:solidFill>
                  <a:srgbClr val="FFC000"/>
                </a:solidFill>
              </a:rPr>
              <a:t>-or-</a:t>
            </a:r>
          </a:p>
          <a:p>
            <a:r>
              <a:rPr lang="en-US" dirty="0">
                <a:solidFill>
                  <a:srgbClr val="FFC000"/>
                </a:solidFill>
              </a:rPr>
              <a:t>Call 601-266-HELP</a:t>
            </a:r>
          </a:p>
        </p:txBody>
      </p:sp>
    </p:spTree>
    <p:extLst>
      <p:ext uri="{BB962C8B-B14F-4D97-AF65-F5344CB8AC3E}">
        <p14:creationId xmlns:p14="http://schemas.microsoft.com/office/powerpoint/2010/main" val="203502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4B1EC-BCCF-5AD9-B0D8-C94A2131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365125"/>
            <a:ext cx="6823075" cy="758825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Webex for USM</a:t>
            </a:r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1E343421-0F04-2EA1-7D4E-E1C3C0193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3623" r="46846" b="3623"/>
          <a:stretch/>
        </p:blipFill>
        <p:spPr>
          <a:xfrm>
            <a:off x="0" y="2507942"/>
            <a:ext cx="5800077" cy="435005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E2EDB1-3108-25DA-936B-88FB651A8CB7}"/>
              </a:ext>
            </a:extLst>
          </p:cNvPr>
          <p:cNvSpPr txBox="1"/>
          <p:nvPr/>
        </p:nvSpPr>
        <p:spPr>
          <a:xfrm>
            <a:off x="458372" y="1147066"/>
            <a:ext cx="2572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Webex for the University:</a:t>
            </a:r>
          </a:p>
          <a:p>
            <a:r>
              <a:rPr lang="en-US" dirty="0">
                <a:solidFill>
                  <a:srgbClr val="FFC000"/>
                </a:solidFill>
              </a:rPr>
              <a:t>usm.webex.com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As pictured below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5D394E6-82C5-05C2-3812-00F9474EE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0221" y="1696745"/>
            <a:ext cx="6164839" cy="346451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23871F-15EE-2A9E-38B9-EC0F8471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65125"/>
            <a:ext cx="5591175" cy="758825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Signing in: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76C5E4A-7595-22AD-5FB7-71BAA1829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933" y="4097415"/>
            <a:ext cx="2724654" cy="266293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6F87AB-6C66-0F47-0E0D-C9AA4EF8AF67}"/>
              </a:ext>
            </a:extLst>
          </p:cNvPr>
          <p:cNvCxnSpPr>
            <a:cxnSpLocks/>
          </p:cNvCxnSpPr>
          <p:nvPr/>
        </p:nvCxnSpPr>
        <p:spPr>
          <a:xfrm flipH="1">
            <a:off x="5590138" y="2771844"/>
            <a:ext cx="2710815" cy="330048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61F7B5-BA09-F70E-7B54-D8B46CC87CA7}"/>
              </a:ext>
            </a:extLst>
          </p:cNvPr>
          <p:cNvSpPr txBox="1"/>
          <p:nvPr/>
        </p:nvSpPr>
        <p:spPr>
          <a:xfrm>
            <a:off x="3048000" y="1199480"/>
            <a:ext cx="508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Use the “sign in” button on the Webex Landing Page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CF472C-1671-9694-613C-4C9FF7A49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783" y="1880634"/>
            <a:ext cx="1024217" cy="975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44E748F-FACA-2F7B-065F-83FC6B49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365125"/>
            <a:ext cx="5834063" cy="758825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Signing in:</a:t>
            </a:r>
          </a:p>
        </p:txBody>
      </p:sp>
      <p:pic>
        <p:nvPicPr>
          <p:cNvPr id="3" name="Content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64BE825A-C1E2-910C-DDD2-460C6B823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535" y="1389571"/>
            <a:ext cx="6133335" cy="3450000"/>
          </a:xfrm>
        </p:spPr>
      </p:pic>
      <p:pic>
        <p:nvPicPr>
          <p:cNvPr id="5" name="Picture 4" descr="A screenshot of a login page&#10;&#10;Description automatically generated">
            <a:extLst>
              <a:ext uri="{FF2B5EF4-FFF2-40B4-BE49-F238E27FC236}">
                <a16:creationId xmlns:a16="http://schemas.microsoft.com/office/drawing/2014/main" id="{056DFEAF-E570-69E9-F86D-15E757D11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87" y="4140814"/>
            <a:ext cx="3154125" cy="2655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4CAB8-1165-82F6-D9D5-831821245C0F}"/>
              </a:ext>
            </a:extLst>
          </p:cNvPr>
          <p:cNvSpPr txBox="1"/>
          <p:nvPr/>
        </p:nvSpPr>
        <p:spPr>
          <a:xfrm>
            <a:off x="3790766" y="4923215"/>
            <a:ext cx="2586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If prompted, sign in with your USM credentials</a:t>
            </a:r>
          </a:p>
          <a:p>
            <a:r>
              <a:rPr lang="en-US" sz="2400" dirty="0">
                <a:solidFill>
                  <a:srgbClr val="FFC000"/>
                </a:solidFill>
              </a:rPr>
              <a:t>(@usm.edu)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5589A-4FF4-27E7-5FD1-8CC83E871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620" y="2124417"/>
            <a:ext cx="1968600" cy="18748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C5DF31-213A-A768-5CA9-19A072EE2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0495" y="3999275"/>
            <a:ext cx="1191494" cy="1628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CDAE0F1-4C23-7B62-541F-0662F2BCF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4014" y="1602782"/>
            <a:ext cx="5591175" cy="314503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6328E3C-7A74-6E21-6B9F-8EB275D6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65125"/>
            <a:ext cx="5591175" cy="758825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Scheduling a Meeting: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DFA77EC-2DA4-D949-DDD7-20BA9EE40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362" y="3284051"/>
            <a:ext cx="4544059" cy="270547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D5C53D-742C-162D-2E59-511314D8A393}"/>
              </a:ext>
            </a:extLst>
          </p:cNvPr>
          <p:cNvCxnSpPr>
            <a:cxnSpLocks/>
          </p:cNvCxnSpPr>
          <p:nvPr/>
        </p:nvCxnSpPr>
        <p:spPr>
          <a:xfrm flipH="1">
            <a:off x="6569476" y="3121632"/>
            <a:ext cx="1148860" cy="162618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28D8279-3FB6-605E-FD9C-F5B7586409E2}"/>
              </a:ext>
            </a:extLst>
          </p:cNvPr>
          <p:cNvSpPr txBox="1"/>
          <p:nvPr/>
        </p:nvSpPr>
        <p:spPr>
          <a:xfrm>
            <a:off x="2950346" y="6244420"/>
            <a:ext cx="647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To schedule a meeting, click on “Schedule” as pictured above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1DEB96-860A-6CBB-C29B-D774F87AD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304" y="2092521"/>
            <a:ext cx="1024217" cy="9754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DECC-7888-8402-C809-DC1944F24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132029"/>
            <a:ext cx="6823075" cy="758825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Non-Recurring Meetings: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098DC20-69DA-B41C-0FD2-0C5C323D4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9838" y="890854"/>
            <a:ext cx="5688013" cy="3199507"/>
          </a:xfrm>
        </p:spPr>
      </p:pic>
      <p:pic>
        <p:nvPicPr>
          <p:cNvPr id="7" name="Picture 6" descr="A screenshot of a calendar&#10;&#10;Description automatically generated">
            <a:extLst>
              <a:ext uri="{FF2B5EF4-FFF2-40B4-BE49-F238E27FC236}">
                <a16:creationId xmlns:a16="http://schemas.microsoft.com/office/drawing/2014/main" id="{DF95C127-5F66-A2B4-D0B1-6DCEBB39E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05" y="3946041"/>
            <a:ext cx="5688013" cy="2719476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B00380BD-7A2F-6273-E9E0-3A37B5ED7BCC}"/>
              </a:ext>
            </a:extLst>
          </p:cNvPr>
          <p:cNvSpPr/>
          <p:nvPr/>
        </p:nvSpPr>
        <p:spPr>
          <a:xfrm>
            <a:off x="4021585" y="3657533"/>
            <a:ext cx="905522" cy="865656"/>
          </a:xfrm>
          <a:prstGeom prst="star5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76C9-F885-B9FD-D39F-2F3C557A2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2439"/>
            <a:ext cx="7772400" cy="1216564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One Time or Recurring?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BCF40-99AD-17D5-C7CF-A1CFF1DC9730}"/>
              </a:ext>
            </a:extLst>
          </p:cNvPr>
          <p:cNvSpPr txBox="1"/>
          <p:nvPr/>
        </p:nvSpPr>
        <p:spPr>
          <a:xfrm>
            <a:off x="443884" y="1669003"/>
            <a:ext cx="8078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A One-time Meeting is for when you are only hosting one meeting. This will give you and your attendees a one-time notification of the meeting schedule.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A Recurring Meeting will repeat within your given set of parameters.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This will send an email reminder to each attendee on the dates the meeting is scheduled to take place.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All join information for recurring meeting will remain the same throughout the duration of the meeting series.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2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ECCB863-658D-1F69-63A2-E880B7F6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365125"/>
            <a:ext cx="6875463" cy="758825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Recurring Meetings:</a:t>
            </a:r>
          </a:p>
        </p:txBody>
      </p:sp>
      <p:pic>
        <p:nvPicPr>
          <p:cNvPr id="3" name="Content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2B3C2297-F1A8-D786-431B-48E05B87B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236" y="1123950"/>
            <a:ext cx="6086931" cy="34238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C30B85-B372-8B9B-2558-CA557D9E24FD}"/>
              </a:ext>
            </a:extLst>
          </p:cNvPr>
          <p:cNvSpPr txBox="1"/>
          <p:nvPr/>
        </p:nvSpPr>
        <p:spPr>
          <a:xfrm>
            <a:off x="228441" y="4641310"/>
            <a:ext cx="3879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After checking the recurrence box:</a:t>
            </a:r>
          </a:p>
          <a:p>
            <a:r>
              <a:rPr lang="en-US" dirty="0">
                <a:solidFill>
                  <a:srgbClr val="FFC000"/>
                </a:solidFill>
              </a:rPr>
              <a:t>Select the day(s) your class will meet</a:t>
            </a:r>
          </a:p>
          <a:p>
            <a:r>
              <a:rPr lang="en-US" dirty="0">
                <a:solidFill>
                  <a:srgbClr val="FFC000"/>
                </a:solidFill>
              </a:rPr>
              <a:t>and the end date for your course</a:t>
            </a:r>
          </a:p>
        </p:txBody>
      </p:sp>
      <p:pic>
        <p:nvPicPr>
          <p:cNvPr id="11" name="Picture 10" descr="A screenshot of a calendar&#10;&#10;Description automatically generated">
            <a:extLst>
              <a:ext uri="{FF2B5EF4-FFF2-40B4-BE49-F238E27FC236}">
                <a16:creationId xmlns:a16="http://schemas.microsoft.com/office/drawing/2014/main" id="{D00E08E5-57BD-B4EB-8BC6-58B0CEAC6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663" y="2665810"/>
            <a:ext cx="4586412" cy="2898830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75A2A2BD-7030-B33A-22CC-F8048E7B1E84}"/>
              </a:ext>
            </a:extLst>
          </p:cNvPr>
          <p:cNvSpPr/>
          <p:nvPr/>
        </p:nvSpPr>
        <p:spPr>
          <a:xfrm>
            <a:off x="3991125" y="2062786"/>
            <a:ext cx="1651245" cy="1546225"/>
          </a:xfrm>
          <a:prstGeom prst="star5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00684C-AB68-B8B1-CA77-009DBB63740A}"/>
              </a:ext>
            </a:extLst>
          </p:cNvPr>
          <p:cNvSpPr txBox="1"/>
          <p:nvPr/>
        </p:nvSpPr>
        <p:spPr>
          <a:xfrm>
            <a:off x="6402737" y="419041"/>
            <a:ext cx="23259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Note: Recurrence pattern can be set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Weekly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Monthly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Yearly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EBA445-B35E-DD23-23FC-51AA75A25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75802">
            <a:off x="2835567" y="2214191"/>
            <a:ext cx="1088173" cy="14871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4B1EC-BCCF-5AD9-B0D8-C94A2131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365125"/>
            <a:ext cx="6823075" cy="758825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Adding Invitees: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AB53DDDA-5013-7E22-0306-E09936357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579" y="1500326"/>
            <a:ext cx="6246510" cy="3513662"/>
          </a:xfrm>
        </p:spPr>
      </p:pic>
      <p:pic>
        <p:nvPicPr>
          <p:cNvPr id="9" name="Picture 8" descr="A screenshot of a chat&#10;&#10;Description automatically generated">
            <a:extLst>
              <a:ext uri="{FF2B5EF4-FFF2-40B4-BE49-F238E27FC236}">
                <a16:creationId xmlns:a16="http://schemas.microsoft.com/office/drawing/2014/main" id="{795AAD29-726B-1EC9-493C-1FC8FC6AF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79" y="3581924"/>
            <a:ext cx="7601060" cy="18647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4A09ED-A623-36C8-9B00-8F6CF33E6FC5}"/>
              </a:ext>
            </a:extLst>
          </p:cNvPr>
          <p:cNvSpPr txBox="1"/>
          <p:nvPr/>
        </p:nvSpPr>
        <p:spPr>
          <a:xfrm>
            <a:off x="292963" y="5513033"/>
            <a:ext cx="3417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You may add your invitees using: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W Number @usm.edu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390942-180A-800E-8BDA-3B3EC2503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361" y="2399434"/>
            <a:ext cx="1692838" cy="16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8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5c047dc-f11c-48e1-b83d-1a59ed6e73d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FFEF94BD8DDD43B890C96632B12E18" ma:contentTypeVersion="7" ma:contentTypeDescription="Create a new document." ma:contentTypeScope="" ma:versionID="7d32d121f536ef1fdb161a7f9b87c05c">
  <xsd:schema xmlns:xsd="http://www.w3.org/2001/XMLSchema" xmlns:xs="http://www.w3.org/2001/XMLSchema" xmlns:p="http://schemas.microsoft.com/office/2006/metadata/properties" xmlns:ns3="a5c047dc-f11c-48e1-b83d-1a59ed6e73df" xmlns:ns4="c189c229-5e68-4d85-815d-55d985b7fe54" targetNamespace="http://schemas.microsoft.com/office/2006/metadata/properties" ma:root="true" ma:fieldsID="a2e9412adac42f0d7558a1c64bcd3f09" ns3:_="" ns4:_="">
    <xsd:import namespace="a5c047dc-f11c-48e1-b83d-1a59ed6e73df"/>
    <xsd:import namespace="c189c229-5e68-4d85-815d-55d985b7fe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047dc-f11c-48e1-b83d-1a59ed6e7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9c229-5e68-4d85-815d-55d985b7fe5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9BAD22-8E5F-4165-A6B3-43513A04567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c189c229-5e68-4d85-815d-55d985b7fe54"/>
    <ds:schemaRef ds:uri="a5c047dc-f11c-48e1-b83d-1a59ed6e73d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186461-BB89-484F-A5E3-23717B9E9C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E45ACB-2A93-4F62-8298-D3FD9AF2F0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047dc-f11c-48e1-b83d-1a59ed6e73df"/>
    <ds:schemaRef ds:uri="c189c229-5e68-4d85-815d-55d985b7fe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</TotalTime>
  <Words>459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How To: Create a Webex Meeting</vt:lpstr>
      <vt:lpstr>Webex for USM</vt:lpstr>
      <vt:lpstr>Signing in:</vt:lpstr>
      <vt:lpstr>Signing in:</vt:lpstr>
      <vt:lpstr>Scheduling a Meeting:</vt:lpstr>
      <vt:lpstr>Non-Recurring Meetings:</vt:lpstr>
      <vt:lpstr>One Time or Recurring?</vt:lpstr>
      <vt:lpstr>Recurring Meetings:</vt:lpstr>
      <vt:lpstr>Adding Invitees:</vt:lpstr>
      <vt:lpstr>Security Options:</vt:lpstr>
      <vt:lpstr>Advanced Options:</vt:lpstr>
      <vt:lpstr>Schedule Your Meeting:</vt:lpstr>
      <vt:lpstr>Sending Invites:</vt:lpstr>
      <vt:lpstr>Your Meeting Calendar:</vt:lpstr>
      <vt:lpstr>Ways to Start a Meeting: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Hillary Lovinggood</dc:creator>
  <cp:lastModifiedBy>Erica Tillman</cp:lastModifiedBy>
  <cp:revision>18</cp:revision>
  <dcterms:created xsi:type="dcterms:W3CDTF">2019-10-25T15:09:40Z</dcterms:created>
  <dcterms:modified xsi:type="dcterms:W3CDTF">2023-10-24T15:01:35Z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0x010100D4FFEF94BD8DDD43B890C96632B12E18</vt:lpwstr>
  </property>
</Properties>
</file>